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7" r:id="rId2"/>
    <p:sldId id="349" r:id="rId3"/>
    <p:sldId id="348"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E14B-94BC-BDA5-AFD7-996F6E6B8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9E49B-2788-D86D-73EC-BDDCADAFD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9E80C-8DBB-9A2A-8DC5-BC19B78DF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62D0C-D4C5-548B-4C26-777EA8E6E211}"/>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50292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AB49-543A-7D60-3891-D580E3EB4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BACE4-C7D8-32E5-5EE9-E17720FBA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AE2A4-C275-101E-A708-33646A2FE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3786A-770D-C028-E5C1-F313E7F6817F}"/>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5230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8603-D568-F9DD-7055-CD3BB99AD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84827-0B4A-E9FB-6563-C023F9787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B5BF9-BBB1-28AA-D161-5E5D5952BD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CE514C-B24B-91AF-7537-145539BEA885}"/>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83134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EBEE-E1C2-A444-F7F0-BE778AB0D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C61AD-B4B9-F4BB-F053-B46CCAA5E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BB940-2236-0E7A-1493-6CD371D9C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EEA71-22BE-2E5F-B9B8-E215A895744B}"/>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58540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5273-C55B-6B0A-827E-A0F53CE83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8597F-5D2F-9448-AF3B-4D9D29067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6F37B-4540-6418-B29A-30978A3E5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1A2D4-D83B-BEEB-8EBB-55BEF05E04A7}"/>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85744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E6F8-58AB-C51B-2B43-86C8EBE07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749B4-8779-5734-5A24-C3F68BA80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3974E-F774-166A-7E1C-EEBB1F169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4BD0F-8497-E149-D0A3-D5622F9FD1F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37358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032A5-66FD-CC0C-B936-3EC0A13A9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E813D-3A99-48DF-2BFD-164A453DE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AC53B-4D77-C433-77A9-6B4B6B80F3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6F896-AB6E-E9DC-BFEE-0EE6BC95A689}"/>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38886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91073-87F3-CA44-4F15-93503202A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FEB4C-A314-D00E-ACF7-9A3A540A7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3EA40-307C-1EB6-417F-825F0C4824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435399-0C8B-A2AA-27AB-2F7EDD34E42F}"/>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26117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E072-758F-9F60-8841-DE65EB9AC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0AE01-FC23-8689-9EE8-6D7E4FB49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3C3C4-6170-4BE6-B513-EC542A57A0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8CBA8-AE07-1C28-AD41-EBD21A96C2D8}"/>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50341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EC10-91BB-6FE4-690F-62E0C74D7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C834D-C688-3021-05F0-C2F7BCBE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30125-471B-1C33-92F2-6525A987AE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CDD16-2B73-70A4-E35B-90F79E0BA3E8}"/>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09656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87A3-94B7-CAF5-246E-A98AD318E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249E5-802A-18A4-252A-FCD19238C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F8489-FEDA-A206-6984-D19C548A3D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913858-CED0-3B16-EF79-B14765C9F938}"/>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8509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04F3B-EBBD-698A-B224-48F227C8B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23586-E091-402E-B5B9-54BAB0FCE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A11B7-8091-654D-9691-71DA3E853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2D02A1-B52D-0A50-8B19-E5AD9CCE661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02725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FF470-0531-31E3-EB2B-A9B177353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FD8E4-6DFA-7431-D083-F20598445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7CDC6-728F-AE60-AC84-F7C8F5E015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FFE2E4-F2B5-1BD9-9BFC-05190F0F04D5}"/>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25212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FB03-112B-C7A6-E67E-034351A76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8CC5E-9899-25B2-8A64-EC353D735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E2E5C-00F8-EED6-C35F-A9477BEBD8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0AD73-DAB5-51EF-1658-C5A9732A996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8061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A97F-355A-9F35-1F2C-F60438D05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4B24F-2391-29BF-0494-B7FEB793F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7C9EA-7E7B-AB39-46DA-E1F774C0E6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B23545-B7CF-006A-BF9F-D896ACF10E0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4257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10C9D-3D4A-56E1-C8BE-599CB6835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6F700-69C9-943A-397A-4021842E8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DD289-47BB-71F6-599A-DBAE8277A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4E3F5F-0959-1D13-D572-249C2AAD912A}"/>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06769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1D78-0E2A-39D4-DD74-F917DA0DB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E6E9A-2559-94FF-7019-2D444F1C3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070D7-B593-2C80-52B8-8D7EA4EF7B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D3B4C-814D-783B-2772-99D495B47264}"/>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86970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963DC-D701-F8E5-C139-914305339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8A2D3-4738-752C-971A-D15D0555E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848E8-1936-56A2-BFE3-0D5918DC68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F1CE04-EF62-8EA8-C3E6-E5E0737E0806}"/>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22420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10/17/25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10/17/25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 up of a bird&#10;&#10;AI-generated content may be incorrect.">
            <a:extLst>
              <a:ext uri="{FF2B5EF4-FFF2-40B4-BE49-F238E27FC236}">
                <a16:creationId xmlns:a16="http://schemas.microsoft.com/office/drawing/2014/main" id="{FDDA3F4D-A7DA-EEC6-8E53-414E3AC3B2D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B568-9855-1909-EA0C-EF57560013FC}"/>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CA270DB0-DA4E-D1AD-169C-E796B0907D5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E59F9C8-7CA2-FE4D-AFA6-A404A71D4D5E}"/>
              </a:ext>
            </a:extLst>
          </p:cNvPr>
          <p:cNvSpPr txBox="1"/>
          <p:nvPr/>
        </p:nvSpPr>
        <p:spPr>
          <a:xfrm>
            <a:off x="517743"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12:7-11 </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किन्तु सब के लाभ पहुँचाने के लिये हर एक को आत्मा का प्रकाश दिया जाता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क्योंकि एक को आत्मा के द्वारा बुद्धि की बातें दी जाती हैं, और दूसरे को उसी आत्मा के अनुसार ज्ञान की बातें।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किसी को उसी आत्मा से विश्‍वास, और किसी को उसी एक आत्मा से चंगा करने का वरदान दिया जाता है। </a:t>
            </a:r>
          </a:p>
        </p:txBody>
      </p:sp>
    </p:spTree>
    <p:extLst>
      <p:ext uri="{BB962C8B-B14F-4D97-AF65-F5344CB8AC3E}">
        <p14:creationId xmlns:p14="http://schemas.microsoft.com/office/powerpoint/2010/main" val="380944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36F7-D53A-4C8F-1917-F612AE2654B8}"/>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863BE162-2B76-182D-74A1-65958247505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878DAD2-9E00-6ADC-7A7F-4361D8A22B1C}"/>
              </a:ext>
            </a:extLst>
          </p:cNvPr>
          <p:cNvSpPr txBox="1"/>
          <p:nvPr/>
        </p:nvSpPr>
        <p:spPr>
          <a:xfrm>
            <a:off x="505217"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12:7-11</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फिर किसी को सामर्थ्य के काम करने की शक्‍ति, और किसी को भविष्यद्वाणी की, और किसी को आत्माओं की परख, और किसी को अनेक प्रकार की भाषा, और किसी को भाषाओं का अर्थ बताना।</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परन्तु ये सब प्रभावशाली कार्य वही एक आत्मा कराता है, और जिसे जो चाहता है वह बाँट देता है।</a:t>
            </a:r>
          </a:p>
        </p:txBody>
      </p:sp>
    </p:spTree>
    <p:extLst>
      <p:ext uri="{BB962C8B-B14F-4D97-AF65-F5344CB8AC3E}">
        <p14:creationId xmlns:p14="http://schemas.microsoft.com/office/powerpoint/2010/main" val="164000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FFE8-A8A6-AAF9-DD96-BD5C57CD64E2}"/>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F1B79C02-818A-4EC9-2DD8-4E23DCC99F2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C3FD1BC-3344-F38A-3094-98CB2B287E39}"/>
              </a:ext>
            </a:extLst>
          </p:cNvPr>
          <p:cNvSpPr txBox="1"/>
          <p:nvPr/>
        </p:nvSpPr>
        <p:spPr>
          <a:xfrm>
            <a:off x="680580" y="2274838"/>
            <a:ext cx="6070777" cy="1754326"/>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3(क) ज्ञान के वचन का वरदान – भूतकाल या वर्तमान घटनाओं का प्रगटीकरण करना।</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16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A5C9-0CF4-0C4D-E4A5-652B5CBC3D5B}"/>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A3F14C08-0D4C-DF9D-26EF-09FF8619DAE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EA65104-926E-BF9D-30F0-305471E933C7}"/>
              </a:ext>
            </a:extLst>
          </p:cNvPr>
          <p:cNvSpPr txBox="1"/>
          <p:nvPr/>
        </p:nvSpPr>
        <p:spPr>
          <a:xfrm>
            <a:off x="680580" y="2551837"/>
            <a:ext cx="6070777" cy="1754326"/>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3(ख) बुद्धि के वचन का वरदान – परमेश्वर की योजना और उद्देश्यों का प्रगटीकरण करना।</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31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9B43-04F6-6112-8DA9-808890B57EB2}"/>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54A99590-C82C-9D9A-C5FB-32C01A28797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BDA52C3-3000-2AD0-6F75-2872B6CF0BA3}"/>
              </a:ext>
            </a:extLst>
          </p:cNvPr>
          <p:cNvSpPr txBox="1"/>
          <p:nvPr/>
        </p:nvSpPr>
        <p:spPr>
          <a:xfrm>
            <a:off x="680580" y="2551837"/>
            <a:ext cx="6070777" cy="1754326"/>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3(ग) भविष्यवाणी का वरदान – आनेवाली घटनाओं का प्रगटीकरण करना।</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10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9F81-AB02-1297-F551-2372F747355B}"/>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B553211A-30E0-45C7-BD2E-12A725AC360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63880EF-73E6-58C1-D52C-02CC527E04DF}"/>
              </a:ext>
            </a:extLst>
          </p:cNvPr>
          <p:cNvSpPr txBox="1"/>
          <p:nvPr/>
        </p:nvSpPr>
        <p:spPr>
          <a:xfrm>
            <a:off x="680580" y="2274838"/>
            <a:ext cx="6070777" cy="2308324"/>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3(घ) आत्माओं को परखने का वरदान – अदृश्य लोक का प्रगटीकरण करना, चाहे वह लोगों के हृदय हों या आत्मिक लोक।</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1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44E4-8DD8-9622-3C3B-E608A959CBED}"/>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D98F8237-F355-A673-8315-5CAC0DE4F63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E068D04-0F14-32C4-4DFE-D1AADC4AD960}"/>
              </a:ext>
            </a:extLst>
          </p:cNvPr>
          <p:cNvSpPr txBox="1"/>
          <p:nvPr/>
        </p:nvSpPr>
        <p:spPr>
          <a:xfrm>
            <a:off x="680580" y="3105834"/>
            <a:ext cx="6070777" cy="646331"/>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प्रकाशन की आत्मा से प्राप्त करना</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281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D5236-5720-E9B0-432E-9115A1E885A8}"/>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896DA517-22B2-23D3-8AA5-1F3AE178720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AA0A6F4-3E23-987D-8302-25BC1F6FB16D}"/>
              </a:ext>
            </a:extLst>
          </p:cNvPr>
          <p:cNvSpPr txBox="1"/>
          <p:nvPr/>
        </p:nvSpPr>
        <p:spPr>
          <a:xfrm>
            <a:off x="655528" y="2828835"/>
            <a:ext cx="6070777" cy="1200329"/>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क. अपनी आत्मा में आत्मा की बात सुनो। </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31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0863D-574D-CDEB-4713-C0B5E85CF2C0}"/>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319B321B-ACAF-E985-A91A-F99B8600B99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515DD7E-A165-BEA0-9AE3-E2903C206566}"/>
              </a:ext>
            </a:extLst>
          </p:cNvPr>
          <p:cNvSpPr txBox="1"/>
          <p:nvPr/>
        </p:nvSpPr>
        <p:spPr>
          <a:xfrm>
            <a:off x="643002" y="2828835"/>
            <a:ext cx="6070777" cy="1200329"/>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ख. अपनी आत्मिक योग्यताओं को चोखा बनाओ।</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61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27E91-51FC-8558-019C-C284F4CE2DA7}"/>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78CAD28E-D3C4-67DA-2D04-98DBEB14142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EE0AE89-888C-F6B7-9084-924933828533}"/>
              </a:ext>
            </a:extLst>
          </p:cNvPr>
          <p:cNvSpPr txBox="1"/>
          <p:nvPr/>
        </p:nvSpPr>
        <p:spPr>
          <a:xfrm>
            <a:off x="517743"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13:15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इन लोगों का मन मोटा हो गया है, और वे कानों से ऊँचा सुनते हैं और उन्होंने अपनी आँखें मूंद ली हैं; कहीं ऐसा न हो कि वे आँखों से देखें, और कानों से सुनें और मन से समझें, और फिर जाएँ, और मैं उन्हें चंगा करूँ।’</a:t>
            </a:r>
          </a:p>
        </p:txBody>
      </p:sp>
    </p:spTree>
    <p:extLst>
      <p:ext uri="{BB962C8B-B14F-4D97-AF65-F5344CB8AC3E}">
        <p14:creationId xmlns:p14="http://schemas.microsoft.com/office/powerpoint/2010/main" val="307905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a crowd of people&#10;&#10;AI-generated content may be incorrect.">
            <a:extLst>
              <a:ext uri="{FF2B5EF4-FFF2-40B4-BE49-F238E27FC236}">
                <a16:creationId xmlns:a16="http://schemas.microsoft.com/office/drawing/2014/main" id="{4513D81F-68DA-49D4-EF2E-E4AACDE3F92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E760CF2-8E48-0538-766B-0CC4B55958A0}"/>
              </a:ext>
            </a:extLst>
          </p:cNvPr>
          <p:cNvSpPr txBox="1"/>
          <p:nvPr/>
        </p:nvSpPr>
        <p:spPr>
          <a:xfrm>
            <a:off x="693106" y="2551837"/>
            <a:ext cx="6070777"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प्रकाशन की आत्मा आत्मिक बोध देती है या आत्मिक समझ लेकर आती है।</a:t>
            </a:r>
          </a:p>
        </p:txBody>
      </p:sp>
    </p:spTree>
    <p:extLst>
      <p:ext uri="{BB962C8B-B14F-4D97-AF65-F5344CB8AC3E}">
        <p14:creationId xmlns:p14="http://schemas.microsoft.com/office/powerpoint/2010/main" val="70821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3D53-477C-551A-41F1-7B8A22BA9ED0}"/>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067D8B4B-6898-E18F-BB38-11C2816D2D2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B145768-D480-B041-CECC-A8E940FC2FB7}"/>
              </a:ext>
            </a:extLst>
          </p:cNvPr>
          <p:cNvSpPr txBox="1"/>
          <p:nvPr/>
        </p:nvSpPr>
        <p:spPr>
          <a:xfrm>
            <a:off x="517743"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5:11,14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इसके विषय में हमें बहुत सी बातें कहनी हैं, जिनका समझाना भी कठिन है, इसलिये कि तुम ऊँचा सुनने लगे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पर अन्न सयानों के लिये है, जिनकी ज्ञानेन्द्रियाँ अभ्यास करते–करते भले–बुरे में भेद करने में निपुण हो गई हैं।</a:t>
            </a:r>
          </a:p>
        </p:txBody>
      </p:sp>
    </p:spTree>
    <p:extLst>
      <p:ext uri="{BB962C8B-B14F-4D97-AF65-F5344CB8AC3E}">
        <p14:creationId xmlns:p14="http://schemas.microsoft.com/office/powerpoint/2010/main" val="179224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FF593-2EF9-3264-2C5E-08B64801DBD8}"/>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DE214E0E-ED36-8047-8CB3-1EB5D3505AA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4550913-E38B-C2A5-A08D-0FFD47C8CBC1}"/>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latin typeface="Calibri" panose="020F0502020204030204" pitchFamily="34" charset="0"/>
                <a:cs typeface="Calibri" panose="020F0502020204030204" pitchFamily="34" charset="0"/>
              </a:rPr>
              <a:t>ग</a:t>
            </a:r>
            <a:r>
              <a:rPr lang="en-US" sz="3600" b="1" dirty="0">
                <a:solidFill>
                  <a:schemeClr val="bg1"/>
                </a:solidFill>
                <a:latin typeface="Calibri" panose="020F0502020204030204" pitchFamily="34" charset="0"/>
                <a:cs typeface="Calibri" panose="020F0502020204030204" pitchFamily="34" charset="0"/>
              </a:rPr>
              <a:t>.</a:t>
            </a:r>
            <a:r>
              <a:rPr lang="hi-IN" sz="3600" b="1" dirty="0">
                <a:solidFill>
                  <a:schemeClr val="bg1"/>
                </a:solidFill>
                <a:latin typeface="Calibri" panose="020F0502020204030204" pitchFamily="34" charset="0"/>
                <a:cs typeface="Calibri" panose="020F0502020204030204" pitchFamily="34" charset="0"/>
              </a:rPr>
              <a:t> उसके निर्देशों का पालन करें</a:t>
            </a:r>
            <a:endParaRPr lang="hi-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77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a crowd of people&#10;&#10;AI-generated content may be incorrect.">
            <a:extLst>
              <a:ext uri="{FF2B5EF4-FFF2-40B4-BE49-F238E27FC236}">
                <a16:creationId xmlns:a16="http://schemas.microsoft.com/office/drawing/2014/main" id="{543A265A-B8CF-18A1-97B0-E55E99F3ECA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7DD6A0F-F194-31E1-12AA-0D8A1394A681}"/>
              </a:ext>
            </a:extLst>
          </p:cNvPr>
          <p:cNvSpPr txBox="1"/>
          <p:nvPr/>
        </p:nvSpPr>
        <p:spPr>
          <a:xfrm>
            <a:off x="567847" y="646700"/>
            <a:ext cx="668472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1:15-20</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इस कारण, मैं भी उस विश्‍वास का समाचार सुनकर जो तुम लोगों में प्रभु यीशु पर है और सब पवित्र लोगों पर प्रगट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तुम्हारे लिये धन्यवाद करना नहीं छोड़ता, और अपनी प्रार्थनाओं में तुम्हें स्मरण किया करता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कि हमारे प्रभु यीशु मसीह का परमेश्‍वर जो महिमा का पिता है, तुम्हें अपनी पहचान में ज्ञान और प्रकाश की आत्मा दे, </a:t>
            </a:r>
          </a:p>
        </p:txBody>
      </p:sp>
    </p:spTree>
    <p:extLst>
      <p:ext uri="{BB962C8B-B14F-4D97-AF65-F5344CB8AC3E}">
        <p14:creationId xmlns:p14="http://schemas.microsoft.com/office/powerpoint/2010/main" val="29707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C485-5558-C168-E58E-CE7658CB2A62}"/>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61437B2B-6992-E617-30C1-94AD3A8AC68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1BFA090-B19F-5BB9-D9CD-3B2B394A7678}"/>
              </a:ext>
            </a:extLst>
          </p:cNvPr>
          <p:cNvSpPr txBox="1"/>
          <p:nvPr/>
        </p:nvSpPr>
        <p:spPr>
          <a:xfrm>
            <a:off x="492691" y="375856"/>
            <a:ext cx="668472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1:15-2</a:t>
            </a:r>
            <a:r>
              <a:rPr lang="en-US" sz="3600" dirty="0">
                <a:solidFill>
                  <a:schemeClr val="bg1"/>
                </a:solidFill>
                <a:effectLst/>
                <a:latin typeface="Calibri" panose="020F0502020204030204" pitchFamily="34" charset="0"/>
                <a:cs typeface="Calibri" panose="020F0502020204030204" pitchFamily="34" charset="0"/>
              </a:rPr>
              <a:t>0</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और तुम्हारे मन की आँखें ज्योतिर्मय हों कि तुम जान लो कि उसकी बुलाहट की आशा क्या है, और पवित्र लोगों में उसकी मीरास की महिमा का धन कैसा है,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और उसकी सामर्थ्य हम में जो विश्‍वास करते हैं, कितनी महान् है, उसकी शक्‍ति के प्रभाव के उस कार्य के अनुसार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जो उसने मसीह में किया कि उसको मरे हुओं में से जिलाकर स्वर्गीय स्थानों में अपनी दाहिनी ओर</a:t>
            </a:r>
          </a:p>
        </p:txBody>
      </p:sp>
    </p:spTree>
    <p:extLst>
      <p:ext uri="{BB962C8B-B14F-4D97-AF65-F5344CB8AC3E}">
        <p14:creationId xmlns:p14="http://schemas.microsoft.com/office/powerpoint/2010/main" val="226520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AB19-6693-7435-591F-52301726DE79}"/>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255D39D1-F70C-DCF9-BA4F-194C69DD5E1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DC0BFB8-FC03-CA4F-9BB6-DFA47B05D93B}"/>
              </a:ext>
            </a:extLst>
          </p:cNvPr>
          <p:cNvSpPr txBox="1"/>
          <p:nvPr/>
        </p:nvSpPr>
        <p:spPr>
          <a:xfrm>
            <a:off x="693106" y="1720840"/>
            <a:ext cx="6584516" cy="3416320"/>
          </a:xfrm>
          <a:prstGeom prst="rect">
            <a:avLst/>
          </a:prstGeom>
          <a:noFill/>
        </p:spPr>
        <p:txBody>
          <a:bodyPr wrap="square" rtlCol="0">
            <a:spAutoFit/>
          </a:bodyPr>
          <a:lstStyle/>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व्यक्ति को जानो </a:t>
            </a:r>
            <a:endParaRPr lang="en-US" sz="3600" b="1" dirty="0">
              <a:solidFill>
                <a:schemeClr val="bg1"/>
              </a:solidFill>
              <a:effectLst/>
              <a:latin typeface="Calibri" panose="020F0502020204030204" pitchFamily="34" charset="0"/>
              <a:cs typeface="Calibri" panose="020F0502020204030204" pitchFamily="34" charset="0"/>
            </a:endParaRPr>
          </a:p>
          <a:p>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(“उसे जानो”)</a:t>
            </a:r>
          </a:p>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उद्देश्य को जानो</a:t>
            </a:r>
          </a:p>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व्यवस्था को जानो </a:t>
            </a:r>
            <a:endParaRPr lang="en-US" sz="3600" b="1" dirty="0">
              <a:solidFill>
                <a:schemeClr val="bg1"/>
              </a:solidFill>
              <a:effectLst/>
              <a:latin typeface="Calibri" panose="020F0502020204030204" pitchFamily="34" charset="0"/>
              <a:cs typeface="Calibri" panose="020F0502020204030204" pitchFamily="34" charset="0"/>
            </a:endParaRPr>
          </a:p>
          <a:p>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(अपने लोगों के लिये उसकी मीरास)</a:t>
            </a:r>
          </a:p>
          <a:p>
            <a:pPr marL="360363" indent="-360363">
              <a:buFont typeface="Arial" panose="020B0604020202020204" pitchFamily="34" charset="0"/>
              <a:buChar char="•"/>
            </a:pPr>
            <a:r>
              <a:rPr lang="hi-IN" sz="3600" b="1" dirty="0">
                <a:solidFill>
                  <a:schemeClr val="bg1"/>
                </a:solidFill>
                <a:effectLst/>
                <a:latin typeface="Calibri" panose="020F0502020204030204" pitchFamily="34" charset="0"/>
                <a:cs typeface="Calibri" panose="020F0502020204030204" pitchFamily="34" charset="0"/>
              </a:rPr>
              <a:t>उसकी सामर्थ को जानो</a:t>
            </a:r>
          </a:p>
        </p:txBody>
      </p:sp>
    </p:spTree>
    <p:extLst>
      <p:ext uri="{BB962C8B-B14F-4D97-AF65-F5344CB8AC3E}">
        <p14:creationId xmlns:p14="http://schemas.microsoft.com/office/powerpoint/2010/main" val="368137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A7B4-7480-B436-A114-06E4B6669AC9}"/>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4D2C0F23-41E1-127A-52B1-A7F791B8CCD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52B6BA7-34E7-7794-4423-E7162C10D319}"/>
              </a:ext>
            </a:extLst>
          </p:cNvPr>
          <p:cNvSpPr txBox="1"/>
          <p:nvPr/>
        </p:nvSpPr>
        <p:spPr>
          <a:xfrm>
            <a:off x="680580"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प्रकाशन की आत्मा राज्य के भेदों की समझ प्रदान करती है।</a:t>
            </a:r>
          </a:p>
        </p:txBody>
      </p:sp>
    </p:spTree>
    <p:extLst>
      <p:ext uri="{BB962C8B-B14F-4D97-AF65-F5344CB8AC3E}">
        <p14:creationId xmlns:p14="http://schemas.microsoft.com/office/powerpoint/2010/main" val="152030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850F-80A1-7ECB-235D-5AD3D1795286}"/>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DD17E743-99DA-292B-6DBB-B8BF0FCB10A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8F9628D-5F4B-1B7C-66E5-29967269177D}"/>
              </a:ext>
            </a:extLst>
          </p:cNvPr>
          <p:cNvSpPr txBox="1"/>
          <p:nvPr/>
        </p:nvSpPr>
        <p:spPr>
          <a:xfrm>
            <a:off x="505217" y="1730073"/>
            <a:ext cx="668472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13:10-13</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चेलों ने पास आकर उससे कहा, “तू लोगों से दृष्‍टान्तों में क्यों बातें करता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उस ने उत्तर दिया, “तुम को स्वर्ग के राज्य के भेदों की समझ दी गई है, पर उनको नहीं। </a:t>
            </a:r>
          </a:p>
        </p:txBody>
      </p:sp>
    </p:spTree>
    <p:extLst>
      <p:ext uri="{BB962C8B-B14F-4D97-AF65-F5344CB8AC3E}">
        <p14:creationId xmlns:p14="http://schemas.microsoft.com/office/powerpoint/2010/main" val="35303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3C8B6-89CD-E312-82F5-0B38024EF094}"/>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C073300F-EFD8-A01A-1DA1-9549915CAC9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F348E2D-5A0D-3D06-19D6-3E108640675B}"/>
              </a:ext>
            </a:extLst>
          </p:cNvPr>
          <p:cNvSpPr txBox="1"/>
          <p:nvPr/>
        </p:nvSpPr>
        <p:spPr>
          <a:xfrm>
            <a:off x="530269"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13:10-13</a:t>
            </a:r>
            <a:endParaRPr lang="en-IN"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क्योंकि जिसके पास है, उसे दिया जाएगा, और उसके पास बहुत हो जाएगा; पर जिसके पास कुछ नहीं है, उससे जो कुछ उसके पास है, वह भी ले लिया जाएगा।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मैं उनसे दृष्‍टान्तों में इसलिये बातें करता हूँ कि वे देखते हुए नहीं देखते और सुनते हुए नहीं सुनते, और नहीं समझते।</a:t>
            </a:r>
          </a:p>
        </p:txBody>
      </p:sp>
    </p:spTree>
    <p:extLst>
      <p:ext uri="{BB962C8B-B14F-4D97-AF65-F5344CB8AC3E}">
        <p14:creationId xmlns:p14="http://schemas.microsoft.com/office/powerpoint/2010/main" val="130352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1926-1CD1-8A6A-FF85-DB8F3592332D}"/>
            </a:ext>
          </a:extLst>
        </p:cNvPr>
        <p:cNvGrpSpPr/>
        <p:nvPr/>
      </p:nvGrpSpPr>
      <p:grpSpPr>
        <a:xfrm>
          <a:off x="0" y="0"/>
          <a:ext cx="0" cy="0"/>
          <a:chOff x="0" y="0"/>
          <a:chExt cx="0" cy="0"/>
        </a:xfrm>
      </p:grpSpPr>
      <p:pic>
        <p:nvPicPr>
          <p:cNvPr id="3" name="Picture 2" descr="A bald eagle with a crowd of people&#10;&#10;AI-generated content may be incorrect.">
            <a:extLst>
              <a:ext uri="{FF2B5EF4-FFF2-40B4-BE49-F238E27FC236}">
                <a16:creationId xmlns:a16="http://schemas.microsoft.com/office/drawing/2014/main" id="{0803A084-332A-25E8-AAAB-5EA8242865B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F4E48F-EFD5-FA22-8C5F-956F189932E8}"/>
              </a:ext>
            </a:extLst>
          </p:cNvPr>
          <p:cNvSpPr txBox="1"/>
          <p:nvPr/>
        </p:nvSpPr>
        <p:spPr>
          <a:xfrm>
            <a:off x="680580" y="2274838"/>
            <a:ext cx="6070777" cy="2308324"/>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3. </a:t>
            </a:r>
            <a:r>
              <a:rPr lang="hi-IN" sz="3600" b="1" dirty="0">
                <a:solidFill>
                  <a:schemeClr val="bg1"/>
                </a:solidFill>
                <a:effectLst/>
                <a:latin typeface="Calibri" panose="020F0502020204030204" pitchFamily="34" charset="0"/>
                <a:cs typeface="Calibri" panose="020F0502020204030204" pitchFamily="34" charset="0"/>
              </a:rPr>
              <a:t>प्रकाशन की आत्मा, आत्मा के प्रकाशनात्मक वरदानों के माध्यम से व्यक्त होकर, लोगों के जीवनों को प्रभावित करती है।</a:t>
            </a:r>
          </a:p>
        </p:txBody>
      </p:sp>
    </p:spTree>
    <p:extLst>
      <p:ext uri="{BB962C8B-B14F-4D97-AF65-F5344CB8AC3E}">
        <p14:creationId xmlns:p14="http://schemas.microsoft.com/office/powerpoint/2010/main" val="627279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15523</TotalTime>
  <Words>716</Words>
  <Application>Microsoft Macintosh PowerPoint</Application>
  <PresentationFormat>Widescreen</PresentationFormat>
  <Paragraphs>64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2980</cp:revision>
  <dcterms:created xsi:type="dcterms:W3CDTF">2022-04-28T10:27:37Z</dcterms:created>
  <dcterms:modified xsi:type="dcterms:W3CDTF">2025-10-17T06:24:26Z</dcterms:modified>
</cp:coreProperties>
</file>